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Tipton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BAB03862-9C89-492F-A912-1F61221A8F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40"/>
    </mc:Choice>
    <mc:Fallback>
      <p:transition spd="slow" advTm="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3C16-42A2-48AC-99E8-5FA7B6ECAAE0}"/>
              </a:ext>
            </a:extLst>
          </p:cNvPr>
          <p:cNvSpPr>
            <a:spLocks noGrp="1"/>
          </p:cNvSpPr>
          <p:nvPr>
            <p:ph type="title"/>
          </p:nvPr>
        </p:nvSpPr>
        <p:spPr/>
        <p:txBody>
          <a:bodyPr/>
          <a:lstStyle/>
          <a:p>
            <a:r>
              <a:rPr lang="en-US" dirty="0"/>
              <a:t>Verify Adding Five Values to a Collection</a:t>
            </a:r>
          </a:p>
        </p:txBody>
      </p:sp>
      <p:sp>
        <p:nvSpPr>
          <p:cNvPr id="3" name="Text Placeholder 2">
            <a:extLst>
              <a:ext uri="{FF2B5EF4-FFF2-40B4-BE49-F238E27FC236}">
                <a16:creationId xmlns:a16="http://schemas.microsoft.com/office/drawing/2014/main" id="{9A003A5E-B7C1-47C6-BD6D-0FBB8AD9E7AE}"/>
              </a:ext>
            </a:extLst>
          </p:cNvPr>
          <p:cNvSpPr>
            <a:spLocks noGrp="1"/>
          </p:cNvSpPr>
          <p:nvPr>
            <p:ph type="body" idx="1"/>
          </p:nvPr>
        </p:nvSpPr>
        <p:spPr/>
        <p:txBody>
          <a:bodyPr/>
          <a:lstStyle/>
          <a:p>
            <a:r>
              <a:rPr lang="en-US" dirty="0"/>
              <a:t>Building off the last test this does exactly that by adding 5 entries.</a:t>
            </a:r>
          </a:p>
          <a:p>
            <a:r>
              <a:rPr lang="en-US" dirty="0"/>
              <a:t>This could be further tested by adding multiples other than 5.</a:t>
            </a:r>
          </a:p>
        </p:txBody>
      </p:sp>
      <p:sp>
        <p:nvSpPr>
          <p:cNvPr id="4" name="Text Placeholder 3">
            <a:extLst>
              <a:ext uri="{FF2B5EF4-FFF2-40B4-BE49-F238E27FC236}">
                <a16:creationId xmlns:a16="http://schemas.microsoft.com/office/drawing/2014/main" id="{B6F7B44F-9A81-4CA0-8518-C15ECA770F9F}"/>
              </a:ext>
            </a:extLst>
          </p:cNvPr>
          <p:cNvSpPr>
            <a:spLocks noGrp="1"/>
          </p:cNvSpPr>
          <p:nvPr>
            <p:ph type="body" idx="2"/>
          </p:nvPr>
        </p:nvSpPr>
        <p:spPr/>
        <p:txBody>
          <a:bodyPr/>
          <a:lstStyle/>
          <a:p>
            <a:pPr marL="114300" indent="0">
              <a:buNone/>
            </a:pPr>
            <a:endParaRPr lang="en-US" dirty="0"/>
          </a:p>
        </p:txBody>
      </p:sp>
      <p:pic>
        <p:nvPicPr>
          <p:cNvPr id="6" name="Picture 5">
            <a:extLst>
              <a:ext uri="{FF2B5EF4-FFF2-40B4-BE49-F238E27FC236}">
                <a16:creationId xmlns:a16="http://schemas.microsoft.com/office/drawing/2014/main" id="{04A7BA65-3630-4FC1-BA8D-5E3482944DAB}"/>
              </a:ext>
            </a:extLst>
          </p:cNvPr>
          <p:cNvPicPr>
            <a:picLocks noChangeAspect="1"/>
          </p:cNvPicPr>
          <p:nvPr/>
        </p:nvPicPr>
        <p:blipFill>
          <a:blip r:embed="rId4"/>
          <a:stretch>
            <a:fillRect/>
          </a:stretch>
        </p:blipFill>
        <p:spPr>
          <a:xfrm>
            <a:off x="6134100" y="2194559"/>
            <a:ext cx="4705350" cy="2790825"/>
          </a:xfrm>
          <a:prstGeom prst="rect">
            <a:avLst/>
          </a:prstGeom>
        </p:spPr>
      </p:pic>
      <p:pic>
        <p:nvPicPr>
          <p:cNvPr id="5" name="Audio 4">
            <a:hlinkClick r:id="" action="ppaction://media"/>
            <a:extLst>
              <a:ext uri="{FF2B5EF4-FFF2-40B4-BE49-F238E27FC236}">
                <a16:creationId xmlns:a16="http://schemas.microsoft.com/office/drawing/2014/main" id="{F3278ADD-1B40-496E-8813-BCC9FE9123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2946573"/>
      </p:ext>
    </p:extLst>
  </p:cSld>
  <p:clrMapOvr>
    <a:masterClrMapping/>
  </p:clrMapOvr>
  <mc:AlternateContent xmlns:mc="http://schemas.openxmlformats.org/markup-compatibility/2006">
    <mc:Choice xmlns:p14="http://schemas.microsoft.com/office/powerpoint/2010/main" Requires="p14">
      <p:transition spd="slow" p14:dur="2000" advTm="19392"/>
    </mc:Choice>
    <mc:Fallback>
      <p:transition spd="slow" advTm="19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DD66-1876-4013-A174-B529EACC90E0}"/>
              </a:ext>
            </a:extLst>
          </p:cNvPr>
          <p:cNvSpPr>
            <a:spLocks noGrp="1"/>
          </p:cNvSpPr>
          <p:nvPr>
            <p:ph type="title"/>
          </p:nvPr>
        </p:nvSpPr>
        <p:spPr/>
        <p:txBody>
          <a:bodyPr/>
          <a:lstStyle/>
          <a:p>
            <a:r>
              <a:rPr lang="en-US" dirty="0"/>
              <a:t>Verify the capacity is greater than or equal to the number of entries</a:t>
            </a:r>
          </a:p>
        </p:txBody>
      </p:sp>
      <p:sp>
        <p:nvSpPr>
          <p:cNvPr id="3" name="Text Placeholder 2">
            <a:extLst>
              <a:ext uri="{FF2B5EF4-FFF2-40B4-BE49-F238E27FC236}">
                <a16:creationId xmlns:a16="http://schemas.microsoft.com/office/drawing/2014/main" id="{096CDFCA-4233-4E75-8919-4037BEFC1696}"/>
              </a:ext>
            </a:extLst>
          </p:cNvPr>
          <p:cNvSpPr>
            <a:spLocks noGrp="1"/>
          </p:cNvSpPr>
          <p:nvPr>
            <p:ph type="body" idx="1"/>
          </p:nvPr>
        </p:nvSpPr>
        <p:spPr/>
        <p:txBody>
          <a:bodyPr/>
          <a:lstStyle/>
          <a:p>
            <a:r>
              <a:rPr lang="en-US" dirty="0"/>
              <a:t>This tests that the capacity is greater than or equal to the size. Unit test can be used in a variety of ways.</a:t>
            </a:r>
          </a:p>
          <a:p>
            <a:r>
              <a:rPr lang="en-US" dirty="0"/>
              <a:t>A way to take this further would be to test for </a:t>
            </a:r>
            <a:r>
              <a:rPr lang="en-US" dirty="0" err="1"/>
              <a:t>paritial</a:t>
            </a:r>
            <a:r>
              <a:rPr lang="en-US" dirty="0"/>
              <a:t> values.</a:t>
            </a:r>
          </a:p>
        </p:txBody>
      </p:sp>
      <p:sp>
        <p:nvSpPr>
          <p:cNvPr id="4" name="Text Placeholder 3">
            <a:extLst>
              <a:ext uri="{FF2B5EF4-FFF2-40B4-BE49-F238E27FC236}">
                <a16:creationId xmlns:a16="http://schemas.microsoft.com/office/drawing/2014/main" id="{B6884800-560D-48A5-AEEE-596E6BC77218}"/>
              </a:ext>
            </a:extLst>
          </p:cNvPr>
          <p:cNvSpPr>
            <a:spLocks noGrp="1"/>
          </p:cNvSpPr>
          <p:nvPr>
            <p:ph type="body" idx="2"/>
          </p:nvPr>
        </p:nvSpPr>
        <p:spPr/>
        <p:txBody>
          <a:bodyPr/>
          <a:lstStyle/>
          <a:p>
            <a:pPr marL="114300" indent="0">
              <a:buNone/>
            </a:pPr>
            <a:endParaRPr lang="en-US" dirty="0"/>
          </a:p>
        </p:txBody>
      </p:sp>
      <p:pic>
        <p:nvPicPr>
          <p:cNvPr id="8" name="Picture 7">
            <a:extLst>
              <a:ext uri="{FF2B5EF4-FFF2-40B4-BE49-F238E27FC236}">
                <a16:creationId xmlns:a16="http://schemas.microsoft.com/office/drawing/2014/main" id="{5997F4CB-1BD5-4CDC-8728-D0AF7CA37A2D}"/>
              </a:ext>
            </a:extLst>
          </p:cNvPr>
          <p:cNvPicPr>
            <a:picLocks noChangeAspect="1"/>
          </p:cNvPicPr>
          <p:nvPr/>
        </p:nvPicPr>
        <p:blipFill>
          <a:blip r:embed="rId4"/>
          <a:stretch>
            <a:fillRect/>
          </a:stretch>
        </p:blipFill>
        <p:spPr>
          <a:xfrm>
            <a:off x="6096000" y="2194559"/>
            <a:ext cx="5784226" cy="2437526"/>
          </a:xfrm>
          <a:prstGeom prst="rect">
            <a:avLst/>
          </a:prstGeom>
        </p:spPr>
      </p:pic>
      <p:pic>
        <p:nvPicPr>
          <p:cNvPr id="5" name="Audio 4">
            <a:hlinkClick r:id="" action="ppaction://media"/>
            <a:extLst>
              <a:ext uri="{FF2B5EF4-FFF2-40B4-BE49-F238E27FC236}">
                <a16:creationId xmlns:a16="http://schemas.microsoft.com/office/drawing/2014/main" id="{71F1181E-7CBE-4797-90D2-0342E15747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4489454"/>
      </p:ext>
    </p:extLst>
  </p:cSld>
  <p:clrMapOvr>
    <a:masterClrMapping/>
  </p:clrMapOvr>
  <mc:AlternateContent xmlns:mc="http://schemas.openxmlformats.org/markup-compatibility/2006">
    <mc:Choice xmlns:p14="http://schemas.microsoft.com/office/powerpoint/2010/main" Requires="p14">
      <p:transition spd="slow" p14:dur="2000" advTm="24111"/>
    </mc:Choice>
    <mc:Fallback>
      <p:transition spd="slow" advTm="24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44E5-D362-40F7-B9F1-D6B4178F380F}"/>
              </a:ext>
            </a:extLst>
          </p:cNvPr>
          <p:cNvSpPr>
            <a:spLocks noGrp="1"/>
          </p:cNvSpPr>
          <p:nvPr>
            <p:ph type="title"/>
          </p:nvPr>
        </p:nvSpPr>
        <p:spPr/>
        <p:txBody>
          <a:bodyPr/>
          <a:lstStyle/>
          <a:p>
            <a:r>
              <a:rPr lang="en-US" dirty="0"/>
              <a:t>Verify Resizing Increases the collection</a:t>
            </a:r>
          </a:p>
        </p:txBody>
      </p:sp>
      <p:sp>
        <p:nvSpPr>
          <p:cNvPr id="3" name="Text Placeholder 2">
            <a:extLst>
              <a:ext uri="{FF2B5EF4-FFF2-40B4-BE49-F238E27FC236}">
                <a16:creationId xmlns:a16="http://schemas.microsoft.com/office/drawing/2014/main" id="{45ACBA75-65D7-4423-8641-B7D11094D37F}"/>
              </a:ext>
            </a:extLst>
          </p:cNvPr>
          <p:cNvSpPr>
            <a:spLocks noGrp="1"/>
          </p:cNvSpPr>
          <p:nvPr>
            <p:ph type="body" idx="1"/>
          </p:nvPr>
        </p:nvSpPr>
        <p:spPr/>
        <p:txBody>
          <a:bodyPr/>
          <a:lstStyle/>
          <a:p>
            <a:r>
              <a:rPr lang="en-US" dirty="0"/>
              <a:t>This test verifies that the size property of the collection is resizable. </a:t>
            </a:r>
          </a:p>
          <a:p>
            <a:r>
              <a:rPr lang="en-US" dirty="0"/>
              <a:t>Another test that could be performed is the ability to shrink the collection.</a:t>
            </a:r>
          </a:p>
        </p:txBody>
      </p:sp>
      <p:sp>
        <p:nvSpPr>
          <p:cNvPr id="4" name="Text Placeholder 3">
            <a:extLst>
              <a:ext uri="{FF2B5EF4-FFF2-40B4-BE49-F238E27FC236}">
                <a16:creationId xmlns:a16="http://schemas.microsoft.com/office/drawing/2014/main" id="{A8C25D7B-48DD-4A89-91C3-07085ED62AB7}"/>
              </a:ext>
            </a:extLst>
          </p:cNvPr>
          <p:cNvSpPr>
            <a:spLocks noGrp="1"/>
          </p:cNvSpPr>
          <p:nvPr>
            <p:ph type="body" idx="2"/>
          </p:nvPr>
        </p:nvSpPr>
        <p:spPr/>
        <p:txBody>
          <a:bodyPr/>
          <a:lstStyle/>
          <a:p>
            <a:pPr marL="114300" indent="0">
              <a:buNone/>
            </a:pPr>
            <a:endParaRPr lang="en-US" dirty="0"/>
          </a:p>
        </p:txBody>
      </p:sp>
      <p:pic>
        <p:nvPicPr>
          <p:cNvPr id="6" name="Picture 5">
            <a:extLst>
              <a:ext uri="{FF2B5EF4-FFF2-40B4-BE49-F238E27FC236}">
                <a16:creationId xmlns:a16="http://schemas.microsoft.com/office/drawing/2014/main" id="{4C392BD4-BFB3-449E-B0DB-F0A483D81F3C}"/>
              </a:ext>
            </a:extLst>
          </p:cNvPr>
          <p:cNvPicPr>
            <a:picLocks noChangeAspect="1"/>
          </p:cNvPicPr>
          <p:nvPr/>
        </p:nvPicPr>
        <p:blipFill>
          <a:blip r:embed="rId4"/>
          <a:stretch>
            <a:fillRect/>
          </a:stretch>
        </p:blipFill>
        <p:spPr>
          <a:xfrm>
            <a:off x="6172200" y="2194559"/>
            <a:ext cx="4924425" cy="1914525"/>
          </a:xfrm>
          <a:prstGeom prst="rect">
            <a:avLst/>
          </a:prstGeom>
        </p:spPr>
      </p:pic>
      <p:pic>
        <p:nvPicPr>
          <p:cNvPr id="5" name="Audio 4">
            <a:hlinkClick r:id="" action="ppaction://media"/>
            <a:extLst>
              <a:ext uri="{FF2B5EF4-FFF2-40B4-BE49-F238E27FC236}">
                <a16:creationId xmlns:a16="http://schemas.microsoft.com/office/drawing/2014/main" id="{E22B672A-BAEF-4721-9B38-28C3818E0C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242941"/>
      </p:ext>
    </p:extLst>
  </p:cSld>
  <p:clrMapOvr>
    <a:masterClrMapping/>
  </p:clrMapOvr>
  <mc:AlternateContent xmlns:mc="http://schemas.openxmlformats.org/markup-compatibility/2006">
    <mc:Choice xmlns:p14="http://schemas.microsoft.com/office/powerpoint/2010/main" Requires="p14">
      <p:transition spd="slow" p14:dur="2000" advTm="32796"/>
    </mc:Choice>
    <mc:Fallback>
      <p:transition spd="slow" advTm="3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C12AE-DF06-4A22-827A-649A63A8DF72}"/>
              </a:ext>
            </a:extLst>
          </p:cNvPr>
          <p:cNvSpPr>
            <a:spLocks noGrp="1"/>
          </p:cNvSpPr>
          <p:nvPr>
            <p:ph type="title"/>
          </p:nvPr>
        </p:nvSpPr>
        <p:spPr/>
        <p:txBody>
          <a:bodyPr>
            <a:normAutofit fontScale="90000"/>
          </a:bodyPr>
          <a:lstStyle/>
          <a:p>
            <a:r>
              <a:rPr lang="en-US" dirty="0"/>
              <a:t>Verify the std::</a:t>
            </a:r>
            <a:r>
              <a:rPr lang="en-US" dirty="0" err="1"/>
              <a:t>out_of_range</a:t>
            </a:r>
            <a:r>
              <a:rPr lang="en-US" dirty="0"/>
              <a:t> exception is thrown when an index is out of bounds.</a:t>
            </a:r>
          </a:p>
        </p:txBody>
      </p:sp>
      <p:sp>
        <p:nvSpPr>
          <p:cNvPr id="3" name="Text Placeholder 2">
            <a:extLst>
              <a:ext uri="{FF2B5EF4-FFF2-40B4-BE49-F238E27FC236}">
                <a16:creationId xmlns:a16="http://schemas.microsoft.com/office/drawing/2014/main" id="{94465A60-8133-43FD-BD38-DC17866FDB24}"/>
              </a:ext>
            </a:extLst>
          </p:cNvPr>
          <p:cNvSpPr>
            <a:spLocks noGrp="1"/>
          </p:cNvSpPr>
          <p:nvPr>
            <p:ph type="body" idx="1"/>
          </p:nvPr>
        </p:nvSpPr>
        <p:spPr/>
        <p:txBody>
          <a:bodyPr/>
          <a:lstStyle/>
          <a:p>
            <a:r>
              <a:rPr lang="en-US" dirty="0"/>
              <a:t>The following shows a negative test. It’s testing to make sure that exceptions are working and picking up errors.</a:t>
            </a:r>
          </a:p>
        </p:txBody>
      </p:sp>
      <p:sp>
        <p:nvSpPr>
          <p:cNvPr id="4" name="Text Placeholder 3">
            <a:extLst>
              <a:ext uri="{FF2B5EF4-FFF2-40B4-BE49-F238E27FC236}">
                <a16:creationId xmlns:a16="http://schemas.microsoft.com/office/drawing/2014/main" id="{0259ADD0-820D-4F4A-935B-A7CCAD83EC5F}"/>
              </a:ext>
            </a:extLst>
          </p:cNvPr>
          <p:cNvSpPr>
            <a:spLocks noGrp="1"/>
          </p:cNvSpPr>
          <p:nvPr>
            <p:ph type="body" idx="2"/>
          </p:nvPr>
        </p:nvSpPr>
        <p:spPr/>
        <p:txBody>
          <a:bodyPr/>
          <a:lstStyle/>
          <a:p>
            <a:pPr marL="114300" indent="0">
              <a:buNone/>
            </a:pPr>
            <a:endParaRPr lang="en-US" dirty="0"/>
          </a:p>
        </p:txBody>
      </p:sp>
      <p:pic>
        <p:nvPicPr>
          <p:cNvPr id="6" name="Picture 5">
            <a:extLst>
              <a:ext uri="{FF2B5EF4-FFF2-40B4-BE49-F238E27FC236}">
                <a16:creationId xmlns:a16="http://schemas.microsoft.com/office/drawing/2014/main" id="{1412006F-0D06-4A13-BDCC-2546B0D26663}"/>
              </a:ext>
            </a:extLst>
          </p:cNvPr>
          <p:cNvPicPr>
            <a:picLocks noChangeAspect="1"/>
          </p:cNvPicPr>
          <p:nvPr/>
        </p:nvPicPr>
        <p:blipFill>
          <a:blip r:embed="rId4"/>
          <a:stretch>
            <a:fillRect/>
          </a:stretch>
        </p:blipFill>
        <p:spPr>
          <a:xfrm>
            <a:off x="2143125" y="5247134"/>
            <a:ext cx="8058150" cy="971550"/>
          </a:xfrm>
          <a:prstGeom prst="rect">
            <a:avLst/>
          </a:prstGeom>
        </p:spPr>
      </p:pic>
      <p:pic>
        <p:nvPicPr>
          <p:cNvPr id="5" name="Audio 4">
            <a:hlinkClick r:id="" action="ppaction://media"/>
            <a:extLst>
              <a:ext uri="{FF2B5EF4-FFF2-40B4-BE49-F238E27FC236}">
                <a16:creationId xmlns:a16="http://schemas.microsoft.com/office/drawing/2014/main" id="{E5B59962-2DB7-4679-9382-2CAD50DC43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99231107"/>
      </p:ext>
    </p:extLst>
  </p:cSld>
  <p:clrMapOvr>
    <a:masterClrMapping/>
  </p:clrMapOvr>
  <mc:AlternateContent xmlns:mc="http://schemas.openxmlformats.org/markup-compatibility/2006">
    <mc:Choice xmlns:p14="http://schemas.microsoft.com/office/powerpoint/2010/main" Requires="p14">
      <p:transition spd="slow" p14:dur="2000" advTm="30799"/>
    </mc:Choice>
    <mc:Fallback>
      <p:transition spd="slow" advTm="30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05F7750-C770-4DB9-B053-859589ED812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402"/>
    </mc:Choice>
    <mc:Fallback>
      <p:transition spd="slow" advTm="1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is integrating security measures into each step of the DevOps toolchain. This will allow security to become an important and key part in an ever growing technological world. This will also make sure that the company is as protected as possible from outside threats.</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There are a variety of tools that can be used to help with providing security coverage. Google Testing framework for unit testing </a:t>
            </a:r>
            <a:r>
              <a:rPr lang="en-US" sz="1600" dirty="0" err="1"/>
              <a:t>c++</a:t>
            </a:r>
            <a:r>
              <a:rPr lang="en-US" sz="1600" dirty="0"/>
              <a:t> applications for instance. </a:t>
            </a:r>
            <a:r>
              <a:rPr lang="en-US" sz="1600" dirty="0" err="1"/>
              <a:t>CPPChecker</a:t>
            </a:r>
            <a:r>
              <a:rPr lang="en-US" sz="1600" dirty="0"/>
              <a:t> for static code analysis. These are just a few of the software tools for development, but there are many more protocols and hardware based security tools that can help ensure that company data is kept private.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3D44926-3ADA-4CA3-AF26-B764C3F630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939"/>
    </mc:Choice>
    <mc:Fallback>
      <p:transition spd="slow" advTm="59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There are numerous benefits associated with adopting a security first approach. For one consumer confidence. Consumers knowing that using your systems will not risk there personal data getting out into the world.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As for Risk there are an unmeasurable amount of risk not adopting a security policy. Just having a password system isn’t enough. For instance the yahoo attack that affected over 400 million users comes to mind. With cyber attacks becoming a daily occurrence it’s imperative to increase security.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A749E4A-C013-419C-8107-AECF0B755F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9"/>
    </mc:Choice>
    <mc:Fallback>
      <p:transition spd="slow" advTm="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400" dirty="0"/>
              <a:t>I recommend a few places that we can start with security.</a:t>
            </a:r>
          </a:p>
          <a:p>
            <a:pPr marL="914400" lvl="2" indent="0" algn="l" rtl="0">
              <a:lnSpc>
                <a:spcPct val="90000"/>
              </a:lnSpc>
              <a:spcBef>
                <a:spcPts val="0"/>
              </a:spcBef>
              <a:spcAft>
                <a:spcPts val="0"/>
              </a:spcAft>
              <a:buClr>
                <a:schemeClr val="lt1"/>
              </a:buClr>
              <a:buSzPts val="1800"/>
              <a:buNone/>
            </a:pPr>
            <a:endParaRPr lang="en-US" sz="1400" dirty="0"/>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1. Check all complier errors in code and run the code through a static code analysis program. This will allow us to see what the risk in the code are and what we can do to fix this.</a:t>
            </a:r>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2. Make sure that we are keeping up with critical security patches. These are very important as soon as a day one vulnerability is announced hackers will know how to attack your systems.</a:t>
            </a:r>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3. Enact account authorization and authentication. That way we can make sure one persons account being hacked doesn’t compromise the entire system.</a:t>
            </a:r>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4. Security training for all employees. Let them know the dangers and how to be aware of common attacks ( such as email spoofing</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lang="en-US" sz="1400" dirty="0"/>
          </a:p>
          <a:p>
            <a:pPr marL="914400" lvl="2" indent="0" algn="l" rtl="0">
              <a:lnSpc>
                <a:spcPct val="90000"/>
              </a:lnSpc>
              <a:spcBef>
                <a:spcPts val="0"/>
              </a:spcBef>
              <a:spcAft>
                <a:spcPts val="0"/>
              </a:spcAft>
              <a:buClr>
                <a:schemeClr val="lt1"/>
              </a:buClr>
              <a:buSzPts val="1800"/>
              <a:buNone/>
            </a:pPr>
            <a:r>
              <a:rPr lang="en-US" sz="1400" dirty="0"/>
              <a:t>By starting with the 4 above we can start making an positive impact in your company. Overall we need to fully adopt a security first policy, but that we take time to fully implement. In the meantime insuring that we are making constant progress is important.</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506117E-255F-4B96-8DD8-FB99BBAF39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216"/>
    </mc:Choice>
    <mc:Fallback>
      <p:transition spd="slow" advTm="106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Defense in Depth – This is a must, having multiple layers of coverage will help prevent attacks and mitigate slight attacks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err="1"/>
              <a:t>DevSecOps</a:t>
            </a:r>
            <a:r>
              <a:rPr lang="en-US" sz="1800" dirty="0"/>
              <a:t> – Moving to a </a:t>
            </a:r>
            <a:r>
              <a:rPr lang="en-US" sz="1800" dirty="0" err="1"/>
              <a:t>DevSecOps</a:t>
            </a:r>
            <a:r>
              <a:rPr lang="en-US" sz="1800" dirty="0"/>
              <a:t> model will help to ensure that security is a priority in all rollouts and development.</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Authentication and Authorization – Making sure you validate who uses the systems and what can access are very important for protecting data</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Tools – Make good use of third party tools to help supplement your own internal security ( </a:t>
            </a:r>
            <a:r>
              <a:rPr lang="en-US" sz="1800" dirty="0" err="1"/>
              <a:t>ie</a:t>
            </a:r>
            <a:r>
              <a:rPr lang="en-US" sz="1800" dirty="0"/>
              <a:t> don’t build your own encryption).</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Priority – Make security a priority so that the business can continue and grow.</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42B0E91-65FD-439F-BE0B-DE075A403E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969"/>
    </mc:Choice>
    <mc:Fallback>
      <p:transition spd="slow" advTm="5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Defense in Depth refers to making sure that security is a priority and has multiple layers to ensure the best possible protection for the company.</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C839DDC-C866-45FA-95E8-1A7E19987A5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614"/>
    </mc:Choice>
    <mc:Fallback>
      <p:transition spd="slow" advTm="22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88900" algn="l" rtl="0">
              <a:lnSpc>
                <a:spcPct val="90000"/>
              </a:lnSpc>
              <a:spcBef>
                <a:spcPts val="1000"/>
              </a:spcBef>
              <a:spcAft>
                <a:spcPts val="0"/>
              </a:spcAft>
              <a:buClr>
                <a:schemeClr val="lt1"/>
              </a:buClr>
              <a:buSzPts val="2200"/>
              <a:buNone/>
            </a:pPr>
            <a:r>
              <a:rPr lang="en-US" sz="2000" dirty="0">
                <a:solidFill>
                  <a:srgbClr val="FFFFFF"/>
                </a:solidFill>
              </a:rPr>
              <a:t>The following are the major code standards rankings according to how likely it’s to happen. I will be going over these in depth in the next slides. </a:t>
            </a:r>
            <a:endParaRPr dirty="0"/>
          </a:p>
        </p:txBody>
      </p:sp>
      <p:graphicFrame>
        <p:nvGraphicFramePr>
          <p:cNvPr id="161" name="Google Shape;161;p4" descr="Alt text required"/>
          <p:cNvGraphicFramePr/>
          <p:nvPr>
            <p:extLst>
              <p:ext uri="{D42A27DB-BD31-4B8C-83A1-F6EECF244321}">
                <p14:modId xmlns:p14="http://schemas.microsoft.com/office/powerpoint/2010/main" val="173362007"/>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b="1" u="none" strike="noStrike" cap="none" dirty="0">
                          <a:solidFill>
                            <a:srgbClr val="FFD966"/>
                          </a:solidFill>
                        </a:rPr>
                        <a:t>STD-003, STD-004, STD-005, STD-006</a:t>
                      </a:r>
                    </a:p>
                    <a:p>
                      <a:pPr marL="0" marR="0" lvl="0" indent="0" algn="ctr" rtl="0">
                        <a:lnSpc>
                          <a:spcPct val="100000"/>
                        </a:lnSpc>
                        <a:spcBef>
                          <a:spcPts val="0"/>
                        </a:spcBef>
                        <a:spcAft>
                          <a:spcPts val="0"/>
                        </a:spcAft>
                        <a:buClr>
                          <a:srgbClr val="000000"/>
                        </a:buClr>
                        <a:buSzPts val="3600"/>
                        <a:buFont typeface="Arial"/>
                        <a:buNone/>
                      </a:pPr>
                      <a:r>
                        <a:rPr lang="en-US" sz="1600" b="1" u="none" strike="noStrike" cap="none" dirty="0">
                          <a:solidFill>
                            <a:srgbClr val="FFD966"/>
                          </a:solidFill>
                        </a:rPr>
                        <a:t>STD-010</a:t>
                      </a:r>
                      <a:endParaRPr sz="1600" b="1"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All</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b="1" u="none" strike="noStrike" cap="none" dirty="0">
                          <a:solidFill>
                            <a:srgbClr val="FFD966"/>
                          </a:solidFill>
                        </a:rPr>
                        <a:t>STD-007 STD-002 STD-009</a:t>
                      </a:r>
                      <a:endParaRPr sz="16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600" b="1" u="none" strike="noStrike" cap="none" dirty="0">
                          <a:solidFill>
                            <a:srgbClr val="FFD966"/>
                          </a:solidFill>
                        </a:rPr>
                        <a:t>STD-001 STD-008</a:t>
                      </a:r>
                      <a:endParaRPr sz="16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ADF40C6-6610-4C08-B3E0-A35F014C09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80"/>
    </mc:Choice>
    <mc:Fallback>
      <p:transition spd="slow" advTm="36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24175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1. </a:t>
            </a:r>
            <a:r>
              <a:rPr lang="en-US" b="1" dirty="0"/>
              <a:t>Validate Input Data </a:t>
            </a:r>
            <a:r>
              <a:rPr lang="en-US" dirty="0"/>
              <a:t>– STD-001-CPP, STD-002-CPP, STD-003-CPP, STD-004-CPP, STD-010-CPP</a:t>
            </a:r>
          </a:p>
          <a:p>
            <a:pPr marL="228600" lvl="0" indent="-228600" algn="l" rtl="0">
              <a:lnSpc>
                <a:spcPct val="90000"/>
              </a:lnSpc>
              <a:spcBef>
                <a:spcPts val="0"/>
              </a:spcBef>
              <a:spcAft>
                <a:spcPts val="0"/>
              </a:spcAft>
              <a:buClr>
                <a:schemeClr val="lt1"/>
              </a:buClr>
              <a:buSzPts val="2200"/>
              <a:buChar char="•"/>
            </a:pPr>
            <a:r>
              <a:rPr lang="en-US" dirty="0"/>
              <a:t>2. </a:t>
            </a:r>
            <a:r>
              <a:rPr lang="en-US" b="1" dirty="0"/>
              <a:t>Heed Compiler Warnings </a:t>
            </a:r>
            <a:r>
              <a:rPr lang="en-US" dirty="0"/>
              <a:t>- STD-001-CPP, STD-002-CPP, STD-005-CPP</a:t>
            </a:r>
          </a:p>
          <a:p>
            <a:pPr marL="228600" lvl="0" indent="-228600" algn="l" rtl="0">
              <a:lnSpc>
                <a:spcPct val="90000"/>
              </a:lnSpc>
              <a:spcBef>
                <a:spcPts val="0"/>
              </a:spcBef>
              <a:spcAft>
                <a:spcPts val="0"/>
              </a:spcAft>
              <a:buClr>
                <a:schemeClr val="lt1"/>
              </a:buClr>
              <a:buSzPts val="2200"/>
              <a:buChar char="•"/>
            </a:pPr>
            <a:r>
              <a:rPr lang="en-US" dirty="0"/>
              <a:t>3. </a:t>
            </a:r>
            <a:r>
              <a:rPr lang="en-US" b="1" dirty="0"/>
              <a:t>Architect and design for Security Policies </a:t>
            </a:r>
            <a:r>
              <a:rPr lang="en-US" dirty="0"/>
              <a:t>– STD-004-CLG, STD-007-CPP, STD-009-CPP</a:t>
            </a:r>
          </a:p>
          <a:p>
            <a:pPr marL="228600" lvl="0" indent="-228600" algn="l" rtl="0">
              <a:lnSpc>
                <a:spcPct val="90000"/>
              </a:lnSpc>
              <a:spcBef>
                <a:spcPts val="0"/>
              </a:spcBef>
              <a:spcAft>
                <a:spcPts val="0"/>
              </a:spcAft>
              <a:buClr>
                <a:schemeClr val="lt1"/>
              </a:buClr>
              <a:buSzPts val="2200"/>
              <a:buChar char="•"/>
            </a:pPr>
            <a:r>
              <a:rPr lang="en-US" dirty="0"/>
              <a:t>4. </a:t>
            </a:r>
            <a:r>
              <a:rPr lang="en-US" b="1" dirty="0"/>
              <a:t>Keep it Simple </a:t>
            </a:r>
            <a:r>
              <a:rPr lang="en-US" dirty="0"/>
              <a:t>– STD-001-CPP, STD-009-CPP</a:t>
            </a:r>
          </a:p>
          <a:p>
            <a:pPr marL="228600" lvl="0" indent="-228600" algn="l" rtl="0">
              <a:lnSpc>
                <a:spcPct val="90000"/>
              </a:lnSpc>
              <a:spcBef>
                <a:spcPts val="0"/>
              </a:spcBef>
              <a:spcAft>
                <a:spcPts val="0"/>
              </a:spcAft>
              <a:buClr>
                <a:schemeClr val="lt1"/>
              </a:buClr>
              <a:buSzPts val="2200"/>
              <a:buChar char="•"/>
            </a:pPr>
            <a:r>
              <a:rPr lang="en-US" dirty="0"/>
              <a:t>5. </a:t>
            </a:r>
            <a:r>
              <a:rPr lang="en-US" b="1" dirty="0"/>
              <a:t>Default Deny </a:t>
            </a:r>
          </a:p>
          <a:p>
            <a:pPr marL="228600" lvl="0" indent="-228600" algn="l" rtl="0">
              <a:lnSpc>
                <a:spcPct val="90000"/>
              </a:lnSpc>
              <a:spcBef>
                <a:spcPts val="0"/>
              </a:spcBef>
              <a:spcAft>
                <a:spcPts val="0"/>
              </a:spcAft>
              <a:buClr>
                <a:schemeClr val="lt1"/>
              </a:buClr>
              <a:buSzPts val="2200"/>
              <a:buChar char="•"/>
            </a:pPr>
            <a:r>
              <a:rPr lang="en-US" dirty="0"/>
              <a:t>6. </a:t>
            </a:r>
            <a:r>
              <a:rPr lang="en-US" b="1"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a:t>
            </a:r>
            <a:r>
              <a:rPr lang="en-US" b="1" dirty="0"/>
              <a:t>Sanitize Data Sent to Other Systems</a:t>
            </a:r>
            <a:r>
              <a:rPr lang="en-US" dirty="0"/>
              <a:t> – STD-003-CPP, STD-004-CPP</a:t>
            </a:r>
          </a:p>
          <a:p>
            <a:pPr marL="228600" lvl="0" indent="-228600" algn="l" rtl="0">
              <a:lnSpc>
                <a:spcPct val="90000"/>
              </a:lnSpc>
              <a:spcBef>
                <a:spcPts val="0"/>
              </a:spcBef>
              <a:spcAft>
                <a:spcPts val="0"/>
              </a:spcAft>
              <a:buClr>
                <a:schemeClr val="lt1"/>
              </a:buClr>
              <a:buSzPts val="2200"/>
              <a:buChar char="•"/>
            </a:pPr>
            <a:r>
              <a:rPr lang="en-US" dirty="0"/>
              <a:t>8. </a:t>
            </a:r>
            <a:r>
              <a:rPr lang="en-US" b="1" dirty="0"/>
              <a:t>Practice Defense in Depth </a:t>
            </a:r>
            <a:r>
              <a:rPr lang="en-US" dirty="0"/>
              <a:t>– STD-001-CPP, STD-002-CPP, STD-003-CPP, STD-008-CPP, STD-009-CPP</a:t>
            </a:r>
          </a:p>
          <a:p>
            <a:pPr marL="228600" lvl="0" indent="-228600" algn="l" rtl="0">
              <a:lnSpc>
                <a:spcPct val="90000"/>
              </a:lnSpc>
              <a:spcBef>
                <a:spcPts val="0"/>
              </a:spcBef>
              <a:spcAft>
                <a:spcPts val="0"/>
              </a:spcAft>
              <a:buClr>
                <a:schemeClr val="lt1"/>
              </a:buClr>
              <a:buSzPts val="2200"/>
              <a:buChar char="•"/>
            </a:pPr>
            <a:r>
              <a:rPr lang="en-US" dirty="0"/>
              <a:t>9. </a:t>
            </a:r>
            <a:r>
              <a:rPr lang="en-US" b="1" dirty="0"/>
              <a:t>Use Effective Quality Assurance Techniques </a:t>
            </a:r>
            <a:r>
              <a:rPr lang="en-US" dirty="0"/>
              <a:t>– STD-005-CPP, STD-006-CPP, STD-007-CPP, STD-010-CPP</a:t>
            </a:r>
          </a:p>
          <a:p>
            <a:pPr marL="228600" lvl="0" indent="-228600" algn="l" rtl="0">
              <a:lnSpc>
                <a:spcPct val="90000"/>
              </a:lnSpc>
              <a:spcBef>
                <a:spcPts val="0"/>
              </a:spcBef>
              <a:spcAft>
                <a:spcPts val="0"/>
              </a:spcAft>
              <a:buClr>
                <a:schemeClr val="lt1"/>
              </a:buClr>
              <a:buSzPts val="2200"/>
              <a:buChar char="•"/>
            </a:pPr>
            <a:r>
              <a:rPr lang="en-US" dirty="0"/>
              <a:t>10. </a:t>
            </a:r>
            <a:r>
              <a:rPr lang="en-US" b="1" dirty="0"/>
              <a:t>Adopt a Secure Coding Standard </a:t>
            </a:r>
            <a:r>
              <a:rPr lang="en-US" dirty="0"/>
              <a:t>– STD-008-CPP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A81BE9B-94C4-414E-8023-93A595AF32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676"/>
    </mc:Choice>
    <mc:Fallback>
      <p:transition spd="slow" advTm="139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1. STD-002-CPP: Expressions and the rules surrounding the use of them.</a:t>
            </a:r>
          </a:p>
          <a:p>
            <a:pPr marL="228600" lvl="0" indent="-228600" algn="l" rtl="0">
              <a:lnSpc>
                <a:spcPct val="90000"/>
              </a:lnSpc>
              <a:spcBef>
                <a:spcPts val="0"/>
              </a:spcBef>
              <a:spcAft>
                <a:spcPts val="0"/>
              </a:spcAft>
              <a:buClr>
                <a:schemeClr val="lt1"/>
              </a:buClr>
              <a:buSzPts val="2000"/>
              <a:buChar char="•"/>
            </a:pPr>
            <a:r>
              <a:rPr lang="en-US" dirty="0"/>
              <a:t>2. STD-003-CPP: Integers rules for dealing with signed and unsigned int values.</a:t>
            </a:r>
          </a:p>
          <a:p>
            <a:pPr marL="228600" lvl="0" indent="-228600" algn="l" rtl="0">
              <a:lnSpc>
                <a:spcPct val="90000"/>
              </a:lnSpc>
              <a:spcBef>
                <a:spcPts val="0"/>
              </a:spcBef>
              <a:spcAft>
                <a:spcPts val="0"/>
              </a:spcAft>
              <a:buClr>
                <a:schemeClr val="lt1"/>
              </a:buClr>
              <a:buSzPts val="2000"/>
              <a:buChar char="•"/>
            </a:pPr>
            <a:r>
              <a:rPr lang="en-US" dirty="0"/>
              <a:t>3. STD-004-CPP: Containers rules surrounding object containers</a:t>
            </a:r>
          </a:p>
          <a:p>
            <a:pPr marL="228600" lvl="0" indent="-228600" algn="l" rtl="0">
              <a:lnSpc>
                <a:spcPct val="90000"/>
              </a:lnSpc>
              <a:spcBef>
                <a:spcPts val="0"/>
              </a:spcBef>
              <a:spcAft>
                <a:spcPts val="0"/>
              </a:spcAft>
              <a:buClr>
                <a:schemeClr val="lt1"/>
              </a:buClr>
              <a:buSzPts val="2000"/>
              <a:buChar char="•"/>
            </a:pPr>
            <a:r>
              <a:rPr lang="en-US" dirty="0"/>
              <a:t>4. STD-005-CPP: Characters and Strings rules for handling strings and c-strings</a:t>
            </a:r>
          </a:p>
          <a:p>
            <a:pPr marL="228600" lvl="0" indent="-228600" algn="l" rtl="0">
              <a:lnSpc>
                <a:spcPct val="90000"/>
              </a:lnSpc>
              <a:spcBef>
                <a:spcPts val="0"/>
              </a:spcBef>
              <a:spcAft>
                <a:spcPts val="0"/>
              </a:spcAft>
              <a:buClr>
                <a:schemeClr val="lt1"/>
              </a:buClr>
              <a:buSzPts val="2000"/>
              <a:buChar char="•"/>
            </a:pPr>
            <a:r>
              <a:rPr lang="en-US" dirty="0"/>
              <a:t>5. STD-009-CPP: Object Oriented Programming rules for proper </a:t>
            </a:r>
            <a:r>
              <a:rPr lang="en-US" dirty="0" err="1"/>
              <a:t>oop</a:t>
            </a:r>
            <a:endParaRPr lang="en-US" dirty="0"/>
          </a:p>
          <a:p>
            <a:pPr marL="228600" lvl="0" indent="-228600" algn="l" rtl="0">
              <a:lnSpc>
                <a:spcPct val="90000"/>
              </a:lnSpc>
              <a:spcBef>
                <a:spcPts val="0"/>
              </a:spcBef>
              <a:spcAft>
                <a:spcPts val="0"/>
              </a:spcAft>
              <a:buClr>
                <a:schemeClr val="lt1"/>
              </a:buClr>
              <a:buSzPts val="2000"/>
              <a:buChar char="•"/>
            </a:pPr>
            <a:r>
              <a:rPr lang="en-US" dirty="0"/>
              <a:t>6. STD-010-CPP: Concurrency rules dealing with Concurrency ( </a:t>
            </a:r>
            <a:r>
              <a:rPr lang="en-US" dirty="0" err="1"/>
              <a:t>ie</a:t>
            </a:r>
            <a:r>
              <a:rPr lang="en-US" dirty="0"/>
              <a:t> threads)</a:t>
            </a:r>
          </a:p>
          <a:p>
            <a:pPr marL="228600" lvl="0" indent="-228600" algn="l" rtl="0">
              <a:lnSpc>
                <a:spcPct val="90000"/>
              </a:lnSpc>
              <a:spcBef>
                <a:spcPts val="0"/>
              </a:spcBef>
              <a:spcAft>
                <a:spcPts val="0"/>
              </a:spcAft>
              <a:buClr>
                <a:schemeClr val="lt1"/>
              </a:buClr>
              <a:buSzPts val="2000"/>
              <a:buChar char="•"/>
            </a:pPr>
            <a:r>
              <a:rPr lang="en-US" dirty="0"/>
              <a:t>7. STD-006-CPP: Memory Management rules dealing with memory</a:t>
            </a:r>
          </a:p>
          <a:p>
            <a:pPr marL="228600" lvl="0" indent="-228600" algn="l" rtl="0">
              <a:lnSpc>
                <a:spcPct val="90000"/>
              </a:lnSpc>
              <a:spcBef>
                <a:spcPts val="0"/>
              </a:spcBef>
              <a:spcAft>
                <a:spcPts val="0"/>
              </a:spcAft>
              <a:buClr>
                <a:schemeClr val="lt1"/>
              </a:buClr>
              <a:buSzPts val="2000"/>
              <a:buChar char="•"/>
            </a:pPr>
            <a:r>
              <a:rPr lang="en-US" dirty="0"/>
              <a:t>8. STD-001-CPP: Declarations and Initialization rules for declaring values</a:t>
            </a:r>
          </a:p>
          <a:p>
            <a:pPr marL="228600" lvl="0" indent="-228600" algn="l" rtl="0">
              <a:lnSpc>
                <a:spcPct val="90000"/>
              </a:lnSpc>
              <a:spcBef>
                <a:spcPts val="0"/>
              </a:spcBef>
              <a:spcAft>
                <a:spcPts val="0"/>
              </a:spcAft>
              <a:buClr>
                <a:schemeClr val="lt1"/>
              </a:buClr>
              <a:buSzPts val="2000"/>
              <a:buChar char="•"/>
            </a:pPr>
            <a:r>
              <a:rPr lang="en-US" dirty="0"/>
              <a:t>9. STD-007-CPP: Input Output rules dealing with program input and output</a:t>
            </a:r>
          </a:p>
          <a:p>
            <a:pPr marL="228600" lvl="0" indent="-228600" algn="l" rtl="0">
              <a:lnSpc>
                <a:spcPct val="90000"/>
              </a:lnSpc>
              <a:spcBef>
                <a:spcPts val="0"/>
              </a:spcBef>
              <a:spcAft>
                <a:spcPts val="0"/>
              </a:spcAft>
              <a:buClr>
                <a:schemeClr val="lt1"/>
              </a:buClr>
              <a:buSzPts val="2000"/>
              <a:buChar char="•"/>
            </a:pPr>
            <a:r>
              <a:rPr lang="en-US" dirty="0"/>
              <a:t>10. STD-008-CPP: Exceptions and Error Handling rules for proper implementation of exceptions and error handling.</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D7AE8D7-FF52-486E-A069-7CB71CD702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422"/>
    </mc:Choice>
    <mc:Fallback>
      <p:transition spd="slow" advTm="108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Rest – Protects the data where it is stored. This could be on a computer, phone, database, or cloud. Uses tools such as VeraCrypt or </a:t>
            </a:r>
            <a:r>
              <a:rPr lang="en-US" sz="2000" dirty="0" err="1"/>
              <a:t>AxCrypt</a:t>
            </a:r>
            <a:r>
              <a:rPr lang="en-US" sz="2000" dirty="0"/>
              <a:t>. Keeps data from being physically, logically, or breached any other way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At Flight – Protects data as it’s moved from one location to another. This would be things like your emails. This would also include protective networks on both offices and remote workers ( using </a:t>
            </a:r>
            <a:r>
              <a:rPr lang="en-US" sz="2000" dirty="0" err="1"/>
              <a:t>vpns</a:t>
            </a:r>
            <a:r>
              <a:rPr lang="en-US" sz="2000" dirty="0"/>
              <a:t> and such).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Use – Protects data as it’s being accessed or created. This is the in between state of the other two policies. There are a variety of system tools and operating system tools to implement this.</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AEC1170-5ECF-4BAB-BBB3-8F50338BA3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654"/>
    </mc:Choice>
    <mc:Fallback>
      <p:transition spd="slow" advTm="6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Authentication verifies who a user is. This can take the form of passwords, SSO systems, biometrics, etc.</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 Authorization is a system of permissions to access data. It’s important that we only allow as little permission as possible to accounts so that data is protected.</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  This would be the logging of interactions with our systems and our data.</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DE5802B-79AC-4A5C-B8AD-C4E4B272CF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360"/>
    </mc:Choice>
    <mc:Fallback>
      <p:transition spd="slow" advTm="58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following are Unit test that test different properties of a collections object. This will show a variety of examples on how unit test work and why they are effective.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823DFE3-02F9-462B-9EF1-9681C5EB7E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43"/>
    </mc:Choice>
    <mc:Fallback>
      <p:transition spd="slow" advTm="1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1D13A6-10CC-4411-A248-57887E5E3ABD}"/>
              </a:ext>
            </a:extLst>
          </p:cNvPr>
          <p:cNvSpPr>
            <a:spLocks noGrp="1"/>
          </p:cNvSpPr>
          <p:nvPr>
            <p:ph type="title"/>
          </p:nvPr>
        </p:nvSpPr>
        <p:spPr/>
        <p:txBody>
          <a:bodyPr/>
          <a:lstStyle/>
          <a:p>
            <a:r>
              <a:rPr lang="en-US" dirty="0"/>
              <a:t>Verify adding a single value to a collection</a:t>
            </a:r>
          </a:p>
        </p:txBody>
      </p:sp>
      <p:sp>
        <p:nvSpPr>
          <p:cNvPr id="8" name="Text Placeholder 7">
            <a:extLst>
              <a:ext uri="{FF2B5EF4-FFF2-40B4-BE49-F238E27FC236}">
                <a16:creationId xmlns:a16="http://schemas.microsoft.com/office/drawing/2014/main" id="{A475472E-46C5-4E0F-89CB-771F3A2DC5AD}"/>
              </a:ext>
            </a:extLst>
          </p:cNvPr>
          <p:cNvSpPr>
            <a:spLocks noGrp="1"/>
          </p:cNvSpPr>
          <p:nvPr>
            <p:ph type="body" idx="1"/>
          </p:nvPr>
        </p:nvSpPr>
        <p:spPr/>
        <p:txBody>
          <a:bodyPr/>
          <a:lstStyle/>
          <a:p>
            <a:r>
              <a:rPr lang="en-US" dirty="0"/>
              <a:t>The test here verifies that a value can be added to an empty collection.</a:t>
            </a:r>
          </a:p>
          <a:p>
            <a:r>
              <a:rPr lang="en-US" dirty="0"/>
              <a:t>This could be added on by adding different entries, or values.</a:t>
            </a:r>
          </a:p>
        </p:txBody>
      </p:sp>
      <p:sp>
        <p:nvSpPr>
          <p:cNvPr id="9" name="Text Placeholder 8">
            <a:extLst>
              <a:ext uri="{FF2B5EF4-FFF2-40B4-BE49-F238E27FC236}">
                <a16:creationId xmlns:a16="http://schemas.microsoft.com/office/drawing/2014/main" id="{DB868223-BCFA-435B-9DAE-B946E818C720}"/>
              </a:ext>
            </a:extLst>
          </p:cNvPr>
          <p:cNvSpPr>
            <a:spLocks noGrp="1"/>
          </p:cNvSpPr>
          <p:nvPr>
            <p:ph type="body" idx="2"/>
          </p:nvPr>
        </p:nvSpPr>
        <p:spPr/>
        <p:txBody>
          <a:bodyPr/>
          <a:lstStyle/>
          <a:p>
            <a:pPr marL="114300" indent="0">
              <a:buNone/>
            </a:pPr>
            <a:endParaRPr lang="en-US" dirty="0"/>
          </a:p>
        </p:txBody>
      </p:sp>
      <p:pic>
        <p:nvPicPr>
          <p:cNvPr id="11" name="Picture 10">
            <a:extLst>
              <a:ext uri="{FF2B5EF4-FFF2-40B4-BE49-F238E27FC236}">
                <a16:creationId xmlns:a16="http://schemas.microsoft.com/office/drawing/2014/main" id="{C06199C0-5D21-41F1-BF70-C01FD1D47E2E}"/>
              </a:ext>
            </a:extLst>
          </p:cNvPr>
          <p:cNvPicPr>
            <a:picLocks noChangeAspect="1"/>
          </p:cNvPicPr>
          <p:nvPr/>
        </p:nvPicPr>
        <p:blipFill>
          <a:blip r:embed="rId4"/>
          <a:stretch>
            <a:fillRect/>
          </a:stretch>
        </p:blipFill>
        <p:spPr>
          <a:xfrm>
            <a:off x="6019801" y="2181225"/>
            <a:ext cx="6076950" cy="2495550"/>
          </a:xfrm>
          <a:prstGeom prst="rect">
            <a:avLst/>
          </a:prstGeom>
        </p:spPr>
      </p:pic>
      <p:pic>
        <p:nvPicPr>
          <p:cNvPr id="2" name="Audio 1">
            <a:hlinkClick r:id="" action="ppaction://media"/>
            <a:extLst>
              <a:ext uri="{FF2B5EF4-FFF2-40B4-BE49-F238E27FC236}">
                <a16:creationId xmlns:a16="http://schemas.microsoft.com/office/drawing/2014/main" id="{12FD394C-46E5-4F19-84FB-00A72DF7D6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2864958"/>
      </p:ext>
    </p:extLst>
  </p:cSld>
  <p:clrMapOvr>
    <a:masterClrMapping/>
  </p:clrMapOvr>
  <mc:AlternateContent xmlns:mc="http://schemas.openxmlformats.org/markup-compatibility/2006">
    <mc:Choice xmlns:p14="http://schemas.microsoft.com/office/powerpoint/2010/main" Requires="p14">
      <p:transition spd="slow" p14:dur="2000" advTm="26629"/>
    </mc:Choice>
    <mc:Fallback>
      <p:transition spd="slow" advTm="26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371</TotalTime>
  <Words>1272</Words>
  <Application>Microsoft Office PowerPoint</Application>
  <PresentationFormat>Widescreen</PresentationFormat>
  <Paragraphs>103</Paragraphs>
  <Slides>18</Slides>
  <Notes>13</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Verify adding a single value to a collection</vt:lpstr>
      <vt:lpstr>Verify Adding Five Values to a Collection</vt:lpstr>
      <vt:lpstr>Verify the capacity is greater than or equal to the number of entries</vt:lpstr>
      <vt:lpstr>Verify Resizing Increases the collection</vt:lpstr>
      <vt:lpstr>Verify the std::out_of_range exception is thrown when an index is out of bounds.</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Daniel Tipton</cp:lastModifiedBy>
  <cp:revision>14</cp:revision>
  <dcterms:created xsi:type="dcterms:W3CDTF">2020-08-19T17:59:24Z</dcterms:created>
  <dcterms:modified xsi:type="dcterms:W3CDTF">2021-10-17T20:20:12Z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